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79" r:id="rId6"/>
    <p:sldId id="282" r:id="rId7"/>
    <p:sldId id="261" r:id="rId8"/>
    <p:sldId id="262" r:id="rId9"/>
    <p:sldId id="263" r:id="rId10"/>
    <p:sldId id="264" r:id="rId11"/>
    <p:sldId id="283" r:id="rId12"/>
    <p:sldId id="265" r:id="rId13"/>
    <p:sldId id="266" r:id="rId14"/>
    <p:sldId id="267" r:id="rId15"/>
    <p:sldId id="269" r:id="rId16"/>
    <p:sldId id="281" r:id="rId17"/>
    <p:sldId id="271" r:id="rId18"/>
    <p:sldId id="272" r:id="rId19"/>
    <p:sldId id="275" r:id="rId20"/>
    <p:sldId id="280" r:id="rId21"/>
    <p:sldId id="276" r:id="rId22"/>
    <p:sldId id="277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A6884-E7DA-4F77-A655-25C60DBDF923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D0F82-3B1D-43BD-91FD-1F51BECE288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56CD-0197-4125-8FDA-A0AC46416495}" type="datetimeFigureOut">
              <a:rPr lang="hu-HU" smtClean="0"/>
              <a:pPr/>
              <a:t>2021. 02. 28.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2FC05-31EE-4A45-AB55-0A3C1253743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714643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2020. évi C. törvény</a:t>
            </a:r>
            <a:br>
              <a:rPr lang="hu-HU" b="1" dirty="0"/>
            </a:br>
            <a:r>
              <a:rPr lang="hu-HU" b="1" dirty="0"/>
              <a:t>az egészségügyi szolgálati </a:t>
            </a:r>
            <a:r>
              <a:rPr lang="hu-HU" b="1" dirty="0" smtClean="0"/>
              <a:t>jogviszonyról</a:t>
            </a:r>
            <a:br>
              <a:rPr lang="hu-HU" b="1" dirty="0" smtClean="0"/>
            </a:br>
            <a:r>
              <a:rPr lang="hu-HU" sz="2200" dirty="0" smtClean="0"/>
              <a:t>M A G Y A R K Ö Z L Ö N Y • 2020. évi 224. szám (2020. október 14.)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86808" cy="35719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516/2020 (XI.25.) Korm. rendelet (OKFŐ)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528/2020 (XI.28.) Korm. Rendelet (munkaidő)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529/2020 (XI.28.) Korm. rendelet (pótlék)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530/2020 (XI.28.) Korm. rendelet 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69/2021 (II.19.) Korm. rendelet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1/2021 OKFŐ utasítás (juttatások)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2/2021 OKFŐ utasítás (másodállás engedélyezése)</a:t>
            </a:r>
          </a:p>
          <a:p>
            <a:pPr algn="l"/>
            <a:r>
              <a:rPr lang="hu-H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3/2021 OKFŐ utasítás (ügyeleti díjak)</a:t>
            </a:r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8. § </a:t>
            </a:r>
            <a:r>
              <a:rPr lang="hu-HU" b="1" i="1" dirty="0"/>
              <a:t>[Illetmény]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Az egészségügyi szolgálati jogviszonyban álló személy az egészségügyi szolgálati jogviszonyban töltött idő </a:t>
            </a:r>
            <a:r>
              <a:rPr lang="hu-HU" dirty="0" smtClean="0"/>
              <a:t>alapján </a:t>
            </a:r>
            <a:r>
              <a:rPr lang="hu-HU" b="1" dirty="0" smtClean="0"/>
              <a:t>háromévenként </a:t>
            </a:r>
            <a:r>
              <a:rPr lang="hu-HU" b="1" dirty="0"/>
              <a:t>eggyel magasabb fizetési fokozatba lép</a:t>
            </a:r>
            <a:r>
              <a:rPr lang="hu-HU" dirty="0"/>
              <a:t>. Az egészségügyi szolgálati jogviszonyban álló </a:t>
            </a:r>
            <a:r>
              <a:rPr lang="hu-HU" dirty="0" smtClean="0"/>
              <a:t>személyt a </a:t>
            </a:r>
            <a:r>
              <a:rPr lang="hu-HU" dirty="0"/>
              <a:t>tárgyév első napjával kell a magasabb fizetési fokozatba besorolni</a:t>
            </a:r>
            <a:r>
              <a:rPr lang="hu-HU" dirty="0" smtClean="0"/>
              <a:t>.</a:t>
            </a:r>
          </a:p>
          <a:p>
            <a:r>
              <a:rPr lang="hu-HU" dirty="0"/>
              <a:t>Ha az egészségügyi szolgálati jogviszonyának általa kezdeményezett megszüntetését követően az </a:t>
            </a:r>
            <a:r>
              <a:rPr lang="hu-HU" dirty="0" smtClean="0"/>
              <a:t>érintett személy </a:t>
            </a:r>
            <a:r>
              <a:rPr lang="hu-HU" dirty="0"/>
              <a:t>12 hónapon belül újabb egészségügyi szolgálati jogviszonyt létesít, akkor az új egészségügyi </a:t>
            </a:r>
            <a:r>
              <a:rPr lang="hu-HU" dirty="0" smtClean="0"/>
              <a:t>szolgálati jogviszonyban </a:t>
            </a:r>
            <a:r>
              <a:rPr lang="hu-HU" dirty="0"/>
              <a:t>megállapított illetménye </a:t>
            </a:r>
            <a:r>
              <a:rPr lang="hu-HU" b="1" dirty="0"/>
              <a:t>egy évig nem haladhatja meg a korábbi jogviszony </a:t>
            </a:r>
            <a:r>
              <a:rPr lang="hu-HU" b="1" dirty="0" smtClean="0"/>
              <a:t>megszűnésekor irányadó </a:t>
            </a:r>
            <a:r>
              <a:rPr lang="hu-HU" b="1" dirty="0"/>
              <a:t>illetményét</a:t>
            </a:r>
            <a:r>
              <a:rPr lang="hu-HU" dirty="0"/>
              <a:t>, függetlenül az utóbbi jogviszony létesítése érdekében kötött egészségügyi </a:t>
            </a:r>
            <a:r>
              <a:rPr lang="hu-HU" dirty="0" smtClean="0"/>
              <a:t>szolgálati munkaszerződésében </a:t>
            </a:r>
            <a:r>
              <a:rPr lang="hu-HU" dirty="0"/>
              <a:t>szereplő heti munkaidejétől.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529/2020. (XI.28.)Korm. rend. 9.§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pótlék számításának alapja bruttó húszezer forint</a:t>
            </a:r>
          </a:p>
          <a:p>
            <a:r>
              <a:rPr lang="pt-BR" dirty="0" smtClean="0"/>
              <a:t>b) a pótlékalap 120%-a:</a:t>
            </a:r>
            <a:endParaRPr lang="hu-HU" dirty="0" smtClean="0"/>
          </a:p>
          <a:p>
            <a:r>
              <a:rPr lang="hu-HU" dirty="0" err="1" smtClean="0"/>
              <a:t>bf</a:t>
            </a:r>
            <a:r>
              <a:rPr lang="hu-HU" dirty="0" smtClean="0"/>
              <a:t>) fertőző beteget ellátó, valamint pulmonológiai gondozóban foglalkoztatott egészségügyi </a:t>
            </a:r>
            <a:r>
              <a:rPr lang="hu-HU" b="1" dirty="0" smtClean="0"/>
              <a:t>szakdolgozó</a:t>
            </a:r>
            <a:r>
              <a:rPr lang="hu-HU" dirty="0" smtClean="0"/>
              <a:t> </a:t>
            </a:r>
            <a:r>
              <a:rPr lang="hu-HU" dirty="0" err="1" smtClean="0"/>
              <a:t>infektológiai</a:t>
            </a:r>
            <a:r>
              <a:rPr lang="hu-HU" dirty="0" smtClean="0"/>
              <a:t> pótléka,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9. § </a:t>
            </a:r>
            <a:r>
              <a:rPr lang="hu-HU" b="1" i="1" dirty="0"/>
              <a:t>[Szolgálati elismerés]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szolgálati elismerés</a:t>
            </a:r>
          </a:p>
          <a:p>
            <a:pPr>
              <a:buNone/>
            </a:pPr>
            <a:r>
              <a:rPr lang="hu-HU" dirty="0"/>
              <a:t>a) huszonöt év jogviszony esetén kéthavi,</a:t>
            </a:r>
          </a:p>
          <a:p>
            <a:pPr>
              <a:buNone/>
            </a:pPr>
            <a:r>
              <a:rPr lang="hu-HU" dirty="0"/>
              <a:t>b) harminc év jogviszony esetén háromhavi,</a:t>
            </a:r>
          </a:p>
          <a:p>
            <a:pPr>
              <a:buNone/>
            </a:pPr>
            <a:r>
              <a:rPr lang="hu-HU" dirty="0"/>
              <a:t>c) negyven év jogviszony esetén </a:t>
            </a:r>
            <a:r>
              <a:rPr lang="hu-HU" dirty="0" err="1"/>
              <a:t>öthavi</a:t>
            </a:r>
            <a:endParaRPr lang="hu-HU" dirty="0"/>
          </a:p>
          <a:p>
            <a:pPr>
              <a:buNone/>
            </a:pPr>
            <a:r>
              <a:rPr lang="hu-HU" dirty="0"/>
              <a:t>illetményének megfelelő összeg.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10. § </a:t>
            </a:r>
            <a:r>
              <a:rPr lang="hu-HU" b="1" i="1" dirty="0"/>
              <a:t>[Illetményen kívüli juttatások]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4600" b="1" dirty="0" smtClean="0"/>
              <a:t>1/2021 OKFŐ utasítás</a:t>
            </a:r>
          </a:p>
          <a:p>
            <a:r>
              <a:rPr lang="hu-HU" dirty="0" smtClean="0"/>
              <a:t>Ügyelet</a:t>
            </a:r>
          </a:p>
          <a:p>
            <a:r>
              <a:rPr lang="hu-HU" dirty="0" smtClean="0"/>
              <a:t>Készenlét</a:t>
            </a:r>
          </a:p>
          <a:p>
            <a:r>
              <a:rPr lang="hu-HU" dirty="0" smtClean="0"/>
              <a:t>Önként vállalt többletmunka</a:t>
            </a:r>
          </a:p>
          <a:p>
            <a:r>
              <a:rPr lang="hu-HU" dirty="0" smtClean="0"/>
              <a:t>Szakterületi pótlék</a:t>
            </a:r>
          </a:p>
          <a:p>
            <a:r>
              <a:rPr lang="hu-HU" dirty="0" smtClean="0"/>
              <a:t>Képesítési pótlék</a:t>
            </a:r>
          </a:p>
          <a:p>
            <a:r>
              <a:rPr lang="hu-HU" dirty="0" smtClean="0"/>
              <a:t>Műszakpótlék</a:t>
            </a:r>
          </a:p>
          <a:p>
            <a:r>
              <a:rPr lang="hu-HU" dirty="0" smtClean="0"/>
              <a:t>Helyettesítési díj</a:t>
            </a:r>
          </a:p>
          <a:p>
            <a:r>
              <a:rPr lang="hu-HU" dirty="0" smtClean="0"/>
              <a:t>Kirendelés</a:t>
            </a:r>
          </a:p>
          <a:p>
            <a:r>
              <a:rPr lang="hu-HU" dirty="0" smtClean="0"/>
              <a:t>Vezetői juttatás</a:t>
            </a:r>
          </a:p>
          <a:p>
            <a:r>
              <a:rPr lang="hu-HU" dirty="0" smtClean="0"/>
              <a:t>Illetménykiegészítés (eseti, szakterületi, szolgálati idő-támogatás)</a:t>
            </a:r>
          </a:p>
          <a:p>
            <a:r>
              <a:rPr lang="hu-HU" dirty="0" smtClean="0"/>
              <a:t>Jutalom</a:t>
            </a:r>
          </a:p>
          <a:p>
            <a:r>
              <a:rPr lang="hu-HU" dirty="0" smtClean="0"/>
              <a:t>Egyéb támogatások (</a:t>
            </a:r>
            <a:r>
              <a:rPr lang="hu-HU" dirty="0" err="1" smtClean="0"/>
              <a:t>cafetéria</a:t>
            </a:r>
            <a:r>
              <a:rPr lang="hu-HU" dirty="0" smtClean="0"/>
              <a:t>, lakhatási jellegű, családalapítással összefüggő, szociális segély, illetményelőleg)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11. § </a:t>
            </a:r>
            <a:r>
              <a:rPr lang="hu-HU" b="1" i="1" dirty="0"/>
              <a:t>[Munkaszerződéstől eltérő foglalkoztatás]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az egészségügyi </a:t>
            </a:r>
            <a:r>
              <a:rPr lang="hu-HU" dirty="0" smtClean="0"/>
              <a:t>szolgálati jogviszonyban </a:t>
            </a:r>
            <a:r>
              <a:rPr lang="hu-HU" dirty="0"/>
              <a:t>álló személy határozott időre </a:t>
            </a:r>
            <a:r>
              <a:rPr lang="hu-HU" b="1" dirty="0"/>
              <a:t>kirendelhető </a:t>
            </a:r>
            <a:r>
              <a:rPr lang="hu-HU" dirty="0"/>
              <a:t>egy másik – ugyanazon fenntartóhoz tartozó </a:t>
            </a:r>
            <a:r>
              <a:rPr lang="hu-HU" dirty="0" smtClean="0"/>
              <a:t>– egészségügyi </a:t>
            </a:r>
            <a:r>
              <a:rPr lang="hu-HU" dirty="0"/>
              <a:t>szolgáltatóhoz</a:t>
            </a:r>
            <a:r>
              <a:rPr lang="hu-HU" dirty="0" smtClean="0"/>
              <a:t>.</a:t>
            </a:r>
          </a:p>
          <a:p>
            <a:r>
              <a:rPr lang="hu-HU" dirty="0"/>
              <a:t>Az egészségügyi szolgáltatók közötti kirendelés az egészségügyi szolgálati jogviszonyban álló személyre </a:t>
            </a:r>
            <a:r>
              <a:rPr lang="hu-HU" dirty="0" smtClean="0"/>
              <a:t>nézve – </a:t>
            </a:r>
            <a:r>
              <a:rPr lang="hu-HU" dirty="0"/>
              <a:t>különösen a korára, egészségi állapotára vagy egyéb körülményeire tekintettel – aránytalan sérelemmel </a:t>
            </a:r>
            <a:r>
              <a:rPr lang="hu-HU" dirty="0" smtClean="0"/>
              <a:t>nem járhat</a:t>
            </a:r>
            <a:r>
              <a:rPr lang="hu-HU" dirty="0"/>
              <a:t>. Az egészségügyi szolgáltatók közötti kirendelés abban az esetben rendelhető el, ha a feladat </a:t>
            </a:r>
            <a:r>
              <a:rPr lang="hu-HU" dirty="0" smtClean="0"/>
              <a:t>ellátása megfelel </a:t>
            </a:r>
            <a:r>
              <a:rPr lang="hu-HU" dirty="0"/>
              <a:t>az egészségügyi szolgálati jogviszonyban álló személy </a:t>
            </a:r>
            <a:r>
              <a:rPr lang="hu-HU" b="1" dirty="0"/>
              <a:t>iskolai végzettségének, szakképzettségének </a:t>
            </a:r>
            <a:r>
              <a:rPr lang="hu-HU" b="1" dirty="0" smtClean="0"/>
              <a:t>vagy szakképesítésének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528/2020 (XI.28.) Korm. rend. 8.§: 44 nap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12. § </a:t>
            </a:r>
            <a:r>
              <a:rPr lang="hu-HU" b="1" i="1" dirty="0" smtClean="0"/>
              <a:t>[Jogviszony megszüntetése]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13</a:t>
            </a:r>
            <a:r>
              <a:rPr lang="hu-HU" b="1" dirty="0"/>
              <a:t>. § </a:t>
            </a:r>
            <a:r>
              <a:rPr lang="hu-HU" b="1" i="1" dirty="0"/>
              <a:t>[Végkielégítés]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Ha az egészségügyi szolgálati jogviszonyban álló személy jogviszonya megszűnését vagy megszüntetését </a:t>
            </a:r>
            <a:r>
              <a:rPr lang="hu-HU" dirty="0" smtClean="0"/>
              <a:t>követő </a:t>
            </a:r>
            <a:r>
              <a:rPr lang="hu-HU" b="1" dirty="0" smtClean="0"/>
              <a:t>30 </a:t>
            </a:r>
            <a:r>
              <a:rPr lang="hu-HU" b="1" dirty="0"/>
              <a:t>napon belül újabb </a:t>
            </a:r>
            <a:r>
              <a:rPr lang="hu-HU" dirty="0"/>
              <a:t>egészségügyi szolgálati jogviszonyt létesít,</a:t>
            </a:r>
          </a:p>
          <a:p>
            <a:pPr>
              <a:buNone/>
            </a:pPr>
            <a:r>
              <a:rPr lang="hu-HU" dirty="0"/>
              <a:t>a) amennyiben végkielégítés illeti meg, egyhavi végkielégítésre jogosult, és a részére kifizetett </a:t>
            </a:r>
            <a:r>
              <a:rPr lang="hu-HU" dirty="0" smtClean="0"/>
              <a:t>végkielégítés összegének </a:t>
            </a:r>
            <a:r>
              <a:rPr lang="hu-HU" dirty="0"/>
              <a:t>az egyhavi mértéken felüli részét az új jogviszony létesítésétől számított 30 napon </a:t>
            </a:r>
            <a:r>
              <a:rPr lang="hu-HU" dirty="0" smtClean="0"/>
              <a:t>belül a </a:t>
            </a:r>
            <a:r>
              <a:rPr lang="hu-HU" dirty="0"/>
              <a:t>korábban őt foglalkoztató munkáltató részére köteles </a:t>
            </a:r>
            <a:r>
              <a:rPr lang="hu-HU" b="1" dirty="0"/>
              <a:t>visszafizetni,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528/2020. (XI.28.)Korm. </a:t>
            </a:r>
            <a:r>
              <a:rPr lang="hu-HU" dirty="0"/>
              <a:t>r</a:t>
            </a:r>
            <a:r>
              <a:rPr lang="hu-HU" dirty="0" smtClean="0"/>
              <a:t>end. 29.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Az egészségügyi szolgálati jogviszonyban álló személy végkielégítésének mértéke, ha az egészségügyi szolgálati jogviszonyban töltött idő legalább </a:t>
            </a:r>
          </a:p>
          <a:p>
            <a:pPr>
              <a:buNone/>
            </a:pPr>
            <a:r>
              <a:rPr lang="hu-HU" dirty="0"/>
              <a:t>a) három év: egyhavi, </a:t>
            </a:r>
          </a:p>
          <a:p>
            <a:pPr>
              <a:buNone/>
            </a:pPr>
            <a:r>
              <a:rPr lang="hu-HU" dirty="0"/>
              <a:t>b) öt év: kéthavi, </a:t>
            </a:r>
          </a:p>
          <a:p>
            <a:pPr>
              <a:buNone/>
            </a:pPr>
            <a:r>
              <a:rPr lang="hu-HU" dirty="0"/>
              <a:t>c) nyolc év: háromhavi, </a:t>
            </a:r>
          </a:p>
          <a:p>
            <a:pPr>
              <a:buNone/>
            </a:pPr>
            <a:r>
              <a:rPr lang="hu-HU" dirty="0"/>
              <a:t>d) tíz év: négyhavi, </a:t>
            </a:r>
          </a:p>
          <a:p>
            <a:pPr>
              <a:buNone/>
            </a:pPr>
            <a:r>
              <a:rPr lang="hu-HU" dirty="0"/>
              <a:t>e) tizenhárom év: </a:t>
            </a:r>
            <a:r>
              <a:rPr lang="hu-HU" dirty="0" err="1"/>
              <a:t>öthavi</a:t>
            </a:r>
            <a:r>
              <a:rPr lang="hu-HU" dirty="0"/>
              <a:t>, </a:t>
            </a:r>
          </a:p>
          <a:p>
            <a:pPr>
              <a:buNone/>
            </a:pPr>
            <a:r>
              <a:rPr lang="hu-HU" dirty="0"/>
              <a:t>f ) tizenhat év: </a:t>
            </a:r>
            <a:r>
              <a:rPr lang="hu-HU" dirty="0" err="1"/>
              <a:t>hathavi</a:t>
            </a:r>
            <a:r>
              <a:rPr lang="hu-HU" dirty="0"/>
              <a:t>, </a:t>
            </a:r>
          </a:p>
          <a:p>
            <a:pPr>
              <a:buNone/>
            </a:pPr>
            <a:r>
              <a:rPr lang="hu-HU" dirty="0"/>
              <a:t>g) húsz év: </a:t>
            </a:r>
            <a:r>
              <a:rPr lang="hu-HU" dirty="0" err="1"/>
              <a:t>nyolchavi</a:t>
            </a:r>
            <a:r>
              <a:rPr lang="hu-HU" dirty="0"/>
              <a:t> </a:t>
            </a:r>
          </a:p>
          <a:p>
            <a:pPr>
              <a:buNone/>
            </a:pPr>
            <a:r>
              <a:rPr lang="hu-HU" dirty="0"/>
              <a:t>távolléti díjának megfelelő összeg.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201135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14. § </a:t>
            </a:r>
            <a:r>
              <a:rPr lang="hu-HU" b="1" i="1" dirty="0" smtClean="0"/>
              <a:t>[Az egészségügyi szolgálati jogviszonyban álló személyek nyilvántartása]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15</a:t>
            </a:r>
            <a:r>
              <a:rPr lang="hu-HU" b="1" dirty="0"/>
              <a:t>. § </a:t>
            </a:r>
            <a:r>
              <a:rPr lang="hu-HU" b="1" i="1" dirty="0"/>
              <a:t>[Munkaügyi kapcsolatok]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214818"/>
          </a:xfrm>
        </p:spPr>
        <p:txBody>
          <a:bodyPr>
            <a:normAutofit fontScale="92500"/>
          </a:bodyPr>
          <a:lstStyle/>
          <a:p>
            <a:r>
              <a:rPr lang="hu-HU" dirty="0"/>
              <a:t>Egészségügyi </a:t>
            </a:r>
            <a:r>
              <a:rPr lang="hu-HU" dirty="0" smtClean="0"/>
              <a:t>Szolgálati Érdekegyeztető </a:t>
            </a:r>
            <a:r>
              <a:rPr lang="hu-HU" dirty="0"/>
              <a:t>Fórum (a továbbiakban: ESZÉF) működik</a:t>
            </a:r>
            <a:r>
              <a:rPr lang="hu-HU" dirty="0" smtClean="0"/>
              <a:t>.</a:t>
            </a:r>
          </a:p>
          <a:p>
            <a:r>
              <a:rPr lang="hu-HU" dirty="0"/>
              <a:t>Az e törvény hatálya alá tartozó egészségügyi szolgáltatónál </a:t>
            </a:r>
            <a:r>
              <a:rPr lang="hu-HU" b="1" dirty="0"/>
              <a:t>kollektív szerződés nem köthető</a:t>
            </a:r>
            <a:r>
              <a:rPr lang="hu-HU" dirty="0" smtClean="0"/>
              <a:t>.</a:t>
            </a:r>
          </a:p>
          <a:p>
            <a:r>
              <a:rPr lang="hu-HU" dirty="0"/>
              <a:t>Az állami fenntartású egészségügyi szolgáltatónál a Kormány és az érintett szakszervezetek </a:t>
            </a:r>
            <a:r>
              <a:rPr lang="hu-HU" dirty="0" smtClean="0"/>
              <a:t>megállapodásában rögzített </a:t>
            </a:r>
            <a:r>
              <a:rPr lang="hu-HU" dirty="0"/>
              <a:t>sajátos szabályok mellett gyakorolható a sztrájk joga.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16. § </a:t>
            </a:r>
            <a:r>
              <a:rPr lang="hu-HU" b="1" i="1" dirty="0"/>
              <a:t>[Értelmező rendelkezések]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5926"/>
            <a:ext cx="8543956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4400" b="1" dirty="0" smtClean="0"/>
              <a:t>17. § </a:t>
            </a:r>
            <a:r>
              <a:rPr lang="hu-HU" sz="4400" b="1" i="1" dirty="0" smtClean="0"/>
              <a:t>[Felhatalmazó rendelkezések]</a:t>
            </a:r>
          </a:p>
          <a:p>
            <a:pPr algn="ctr">
              <a:buNone/>
            </a:pPr>
            <a:endParaRPr lang="hu-HU" sz="4400" b="1" i="1" dirty="0" smtClean="0"/>
          </a:p>
          <a:p>
            <a:pPr algn="ctr">
              <a:buNone/>
            </a:pPr>
            <a:r>
              <a:rPr lang="hu-HU" sz="4400" b="1" dirty="0" smtClean="0"/>
              <a:t>18. § </a:t>
            </a:r>
            <a:r>
              <a:rPr lang="hu-HU" sz="4400" b="1" i="1" dirty="0" smtClean="0"/>
              <a:t>[Hatálybalépés]</a:t>
            </a:r>
            <a:endParaRPr lang="hu-HU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19. § </a:t>
            </a:r>
            <a:r>
              <a:rPr lang="hu-HU" b="1" i="1" dirty="0"/>
              <a:t>[Átmeneti rendelkezések]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Ha az egészségügyi szolgálati munkaszerződés a (3) bekezdés szerinti határidőben </a:t>
            </a:r>
            <a:r>
              <a:rPr lang="hu-HU" b="1" dirty="0"/>
              <a:t>nem kerül </a:t>
            </a:r>
            <a:r>
              <a:rPr lang="hu-HU" b="1" dirty="0" smtClean="0"/>
              <a:t>megkötésre</a:t>
            </a:r>
            <a:r>
              <a:rPr lang="hu-HU" dirty="0" smtClean="0"/>
              <a:t>, az </a:t>
            </a:r>
            <a:r>
              <a:rPr lang="hu-HU" dirty="0"/>
              <a:t>érintett közalkalmazotti jogviszonya 2021. január 1-jével megszűnik. Ebben az esetben</a:t>
            </a:r>
          </a:p>
          <a:p>
            <a:pPr>
              <a:buNone/>
            </a:pPr>
            <a:r>
              <a:rPr lang="hu-HU" dirty="0"/>
              <a:t>a) ha az érintett </a:t>
            </a:r>
            <a:r>
              <a:rPr lang="hu-HU" b="1" dirty="0"/>
              <a:t>kevesebb mint 20 év </a:t>
            </a:r>
            <a:r>
              <a:rPr lang="hu-HU" dirty="0"/>
              <a:t>figyelembe vehető szolgálati idővel rendelkezik</a:t>
            </a:r>
            <a:r>
              <a:rPr lang="hu-HU" b="1" dirty="0"/>
              <a:t>, 1 havi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b) ha az érintett </a:t>
            </a:r>
            <a:r>
              <a:rPr lang="hu-HU" b="1" dirty="0"/>
              <a:t>legalább 20 év, de 30 évnél kevesebb </a:t>
            </a:r>
            <a:r>
              <a:rPr lang="hu-HU" dirty="0"/>
              <a:t>figyelembe vehető szolgálati idővel rendelkezik, </a:t>
            </a:r>
            <a:r>
              <a:rPr lang="hu-HU" b="1" dirty="0"/>
              <a:t>2 havi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c) ha az érintett </a:t>
            </a:r>
            <a:r>
              <a:rPr lang="hu-HU" b="1" dirty="0"/>
              <a:t>legalább 30 év </a:t>
            </a:r>
            <a:r>
              <a:rPr lang="hu-HU" dirty="0"/>
              <a:t>figyelembe vehető szolgálati idővel rendelkezik, </a:t>
            </a:r>
            <a:r>
              <a:rPr lang="hu-HU" b="1" dirty="0"/>
              <a:t>3 </a:t>
            </a:r>
            <a:r>
              <a:rPr lang="hu-HU" b="1" dirty="0" smtClean="0"/>
              <a:t>havi</a:t>
            </a:r>
            <a:r>
              <a:rPr lang="hu-HU" dirty="0" smtClean="0"/>
              <a:t>, </a:t>
            </a:r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jogviszony megszűnésekor érvényes illetményének megfelelő összegű végkielégítésre jogosult.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/>
              <a:t>1.§ [a törvény hatálya ]</a:t>
            </a:r>
            <a:endParaRPr lang="hu-HU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állami és az önkormányzati fenntartású egészségügyi szolgáltatóra, annak fenntartójára</a:t>
            </a:r>
            <a:r>
              <a:rPr lang="hu-HU" dirty="0" smtClean="0"/>
              <a:t>,</a:t>
            </a:r>
          </a:p>
          <a:p>
            <a:r>
              <a:rPr lang="hu-HU" dirty="0"/>
              <a:t>felsőoktatási intézmény által </a:t>
            </a:r>
            <a:r>
              <a:rPr lang="hu-HU" dirty="0" smtClean="0"/>
              <a:t>fenntartott egészségügyi </a:t>
            </a:r>
            <a:r>
              <a:rPr lang="hu-HU" dirty="0"/>
              <a:t>szolgáltatónál, illetve működtetett klinikai központnál és egyetemi </a:t>
            </a:r>
            <a:r>
              <a:rPr lang="hu-HU" dirty="0" smtClean="0"/>
              <a:t>kórháznál</a:t>
            </a:r>
          </a:p>
          <a:p>
            <a:r>
              <a:rPr lang="hu-HU" dirty="0" smtClean="0"/>
              <a:t>Honvédelmi minisztérium alá tartozó intézményeknél</a:t>
            </a:r>
          </a:p>
          <a:p>
            <a:r>
              <a:rPr lang="hu-HU" dirty="0" smtClean="0"/>
              <a:t>Egyházi fenntartású intézménynél a fenntartó döntése alapján</a:t>
            </a:r>
          </a:p>
          <a:p>
            <a:r>
              <a:rPr lang="hu-HU" dirty="0"/>
              <a:t>egészségügyi szolgáltatónál egészségügyi </a:t>
            </a:r>
            <a:r>
              <a:rPr lang="hu-HU" dirty="0" smtClean="0"/>
              <a:t>szolgálati jogviszonyban </a:t>
            </a:r>
            <a:r>
              <a:rPr lang="hu-HU" dirty="0"/>
              <a:t>álló személy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(8) bekezdés szerinti esetben 2021. január 1. napjától e törvény alkalmazásának kezdőnapjáig az </a:t>
            </a:r>
            <a:r>
              <a:rPr lang="hu-HU" dirty="0" smtClean="0"/>
              <a:t>érintett egészségügyi </a:t>
            </a:r>
            <a:r>
              <a:rPr lang="hu-HU" dirty="0"/>
              <a:t>szolgáltatónál foglalkoztatott közalkalmazott</a:t>
            </a:r>
          </a:p>
          <a:p>
            <a:pPr>
              <a:buNone/>
            </a:pPr>
            <a:r>
              <a:rPr lang="hu-HU" dirty="0"/>
              <a:t>a) közalkalmazotti jogviszonyára a Kjt. rendelkezéseit kell alkalmazni,</a:t>
            </a:r>
          </a:p>
          <a:p>
            <a:pPr>
              <a:buNone/>
            </a:pPr>
            <a:r>
              <a:rPr lang="hu-HU" dirty="0"/>
              <a:t>b) a Kjt. szerint megállapított 2021. évi szabadságának időarányos részére jogosult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/>
              <a:t>c) a 2021. január 1. napján őt megillető illetményére (ideértve a pótlékokat, kereset kiegészítést, </a:t>
            </a:r>
            <a:r>
              <a:rPr lang="hu-HU" dirty="0" smtClean="0"/>
              <a:t>illetmény kiegészítést </a:t>
            </a:r>
            <a:r>
              <a:rPr lang="hu-HU" dirty="0"/>
              <a:t>is), illetve díjazására jogosult.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20. § </a:t>
            </a:r>
            <a:r>
              <a:rPr lang="hu-HU" b="1" i="1" dirty="0"/>
              <a:t>[A Büntető Törvénykönyvről szóló 2012. évi C. törvény módosítása]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Aki egészségügyi szolgáltatás nyújtásával összefüggésben egészségügyi dolgozónak, </a:t>
            </a:r>
            <a:r>
              <a:rPr lang="hu-HU" dirty="0" smtClean="0"/>
              <a:t>egészségügyben dolgozónak </a:t>
            </a:r>
            <a:r>
              <a:rPr lang="hu-HU" dirty="0"/>
              <a:t>vagy ezekre tekintettel másnak az egészségügyről szóló törvényben meghatározottak </a:t>
            </a:r>
            <a:r>
              <a:rPr lang="hu-HU" dirty="0" smtClean="0"/>
              <a:t>szerint jogtalan </a:t>
            </a:r>
            <a:r>
              <a:rPr lang="hu-HU" dirty="0"/>
              <a:t>előnyt ad vagy ígér, ha súlyosabb bűncselekmény nem valósul meg, vétség miatt </a:t>
            </a:r>
            <a:r>
              <a:rPr lang="hu-HU" b="1" dirty="0"/>
              <a:t>egy évig </a:t>
            </a:r>
            <a:r>
              <a:rPr lang="hu-HU" b="1" dirty="0" smtClean="0"/>
              <a:t>terjedő szabadságvesztéssel </a:t>
            </a:r>
            <a:r>
              <a:rPr lang="hu-HU" dirty="0"/>
              <a:t>büntetendő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21. § </a:t>
            </a:r>
            <a:r>
              <a:rPr lang="hu-HU" b="1" i="1" dirty="0"/>
              <a:t>[Az egészségügyről szóló 1997. évi CLIV. törvény módosítása]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Az egészségügyi dolgozó vagy az egészségügyben dolgozó az egészségügyi szolgáltatás nyújtása </a:t>
            </a:r>
            <a:r>
              <a:rPr lang="hu-HU" dirty="0" smtClean="0"/>
              <a:t>során a </a:t>
            </a:r>
            <a:r>
              <a:rPr lang="hu-HU" dirty="0"/>
              <a:t>jogszabályban vagy jogszabály alapján meghatározott térítési díjon felül az egészségügyi szolgáltatás </a:t>
            </a:r>
            <a:r>
              <a:rPr lang="hu-HU" dirty="0" smtClean="0"/>
              <a:t>nyújtásáért semmilyen </a:t>
            </a:r>
            <a:r>
              <a:rPr lang="hu-HU" dirty="0"/>
              <a:t>pénzbeli, gazdasági szolgáltatás keretében nyújtott vagy természetbeni ellenszolgáltatást vagy </a:t>
            </a:r>
            <a:r>
              <a:rPr lang="hu-HU" dirty="0" smtClean="0"/>
              <a:t>egyéb előnyt </a:t>
            </a:r>
            <a:r>
              <a:rPr lang="hu-HU" dirty="0"/>
              <a:t>nem kérhet, illetve </a:t>
            </a:r>
            <a:r>
              <a:rPr lang="hu-HU" b="1" dirty="0"/>
              <a:t>nem fogadhat el</a:t>
            </a:r>
            <a:r>
              <a:rPr lang="hu-HU" dirty="0" smtClean="0"/>
              <a:t>.</a:t>
            </a:r>
          </a:p>
          <a:p>
            <a:r>
              <a:rPr lang="hu-HU" dirty="0"/>
              <a:t>Az egészségügyi dolgozó vagy az egészségügyben dolgozó a szolgáltatás nyújtását követően egy </a:t>
            </a:r>
            <a:r>
              <a:rPr lang="hu-HU" dirty="0" smtClean="0"/>
              <a:t>alkalommal elfogadhat </a:t>
            </a:r>
            <a:r>
              <a:rPr lang="hu-HU" dirty="0"/>
              <a:t>a beteg vagy rá tekintettel más által ajándékként adott olyan tárgyat, amelynek értéke nem haladja </a:t>
            </a:r>
            <a:r>
              <a:rPr lang="hu-HU" dirty="0" smtClean="0"/>
              <a:t>meg </a:t>
            </a:r>
            <a:r>
              <a:rPr lang="pt-BR" dirty="0" smtClean="0"/>
              <a:t>a </a:t>
            </a:r>
            <a:r>
              <a:rPr lang="pt-BR" dirty="0"/>
              <a:t>mindenkori </a:t>
            </a:r>
            <a:r>
              <a:rPr lang="pt-BR" b="1" dirty="0"/>
              <a:t>minimálbér havi összegének 5%-át</a:t>
            </a:r>
            <a:r>
              <a:rPr lang="pt-BR" dirty="0" smtClean="0"/>
              <a:t>.</a:t>
            </a:r>
            <a:endParaRPr lang="hu-HU" dirty="0" smtClean="0"/>
          </a:p>
          <a:p>
            <a:r>
              <a:rPr lang="hu-HU" dirty="0"/>
              <a:t>hosszú ideig tartó egészségügyi szolgáltatás nyújtása során </a:t>
            </a:r>
            <a:r>
              <a:rPr lang="hu-HU" b="1" dirty="0"/>
              <a:t>kéthavonta egy alkalommal </a:t>
            </a:r>
            <a:r>
              <a:rPr lang="hu-HU" dirty="0"/>
              <a:t>elfogadhat a beteg vagy </a:t>
            </a:r>
            <a:r>
              <a:rPr lang="hu-HU" dirty="0" smtClean="0"/>
              <a:t>rá tekintettel </a:t>
            </a:r>
            <a:r>
              <a:rPr lang="hu-HU" dirty="0"/>
              <a:t>más által ajándékként adott olyan tárgyat, amelynek értéke nem haladja meg a mindenkori </a:t>
            </a:r>
            <a:r>
              <a:rPr lang="hu-HU" b="1" dirty="0" smtClean="0"/>
              <a:t>minimálbér havi </a:t>
            </a:r>
            <a:r>
              <a:rPr lang="hu-HU" b="1" dirty="0"/>
              <a:t>összegének 5%-át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5800" b="1" dirty="0" smtClean="0"/>
              <a:t>22. § </a:t>
            </a:r>
            <a:r>
              <a:rPr lang="hu-HU" sz="5800" b="1" i="1" dirty="0" smtClean="0"/>
              <a:t>[A személyi jövedelemadóról szóló 1995. évi CXVII. törvény módosítása]</a:t>
            </a:r>
            <a:endParaRPr lang="hu-HU" sz="5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2. § </a:t>
            </a:r>
            <a:r>
              <a:rPr lang="hu-HU" b="1" i="1" dirty="0"/>
              <a:t>[Az egészségügyi szolgálati jogviszony létrehozása]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egészségügyi szolgálati munkaszerződéssel jön </a:t>
            </a:r>
            <a:r>
              <a:rPr lang="hu-HU" dirty="0" smtClean="0"/>
              <a:t>létre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b="1" dirty="0"/>
              <a:t>3. § </a:t>
            </a:r>
            <a:r>
              <a:rPr lang="hu-HU" sz="4000" b="1" i="1" dirty="0"/>
              <a:t>[Próbaidő</a:t>
            </a:r>
            <a:r>
              <a:rPr lang="hu-HU" sz="4000" b="1" i="1" dirty="0" smtClean="0"/>
              <a:t>]</a:t>
            </a:r>
          </a:p>
          <a:p>
            <a:r>
              <a:rPr lang="hu-HU" dirty="0"/>
              <a:t>három hónap próbaidő kikötése kötelező</a:t>
            </a:r>
          </a:p>
          <a:p>
            <a:r>
              <a:rPr lang="hu-HU" dirty="0"/>
              <a:t>nem haladhatja meg összesen a négy hónapot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4. § </a:t>
            </a:r>
            <a:r>
              <a:rPr lang="hu-HU" b="1" i="1" dirty="0"/>
              <a:t>[Összeférhetetlenség]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egészségügyi szolgálati jogviszonyban álló személy </a:t>
            </a:r>
            <a:r>
              <a:rPr lang="hu-HU" b="1" dirty="0"/>
              <a:t>további munkavégzésre </a:t>
            </a:r>
            <a:r>
              <a:rPr lang="hu-HU" dirty="0"/>
              <a:t>irányuló jogviszonyt, </a:t>
            </a:r>
            <a:r>
              <a:rPr lang="hu-HU" dirty="0" smtClean="0"/>
              <a:t>ideértve más </a:t>
            </a:r>
            <a:r>
              <a:rPr lang="hu-HU" dirty="0"/>
              <a:t>keresőfoglalkoztatást, valamint díjazás ellenében folytatott tevékenységet is – a tudományos, </a:t>
            </a:r>
            <a:r>
              <a:rPr lang="hu-HU" dirty="0" smtClean="0"/>
              <a:t>oktatói, művészeti</a:t>
            </a:r>
            <a:r>
              <a:rPr lang="hu-HU" dirty="0"/>
              <a:t>, lektori, szerkesztői, jogi oltalom alá eső szellemi tevékenység, a nevelőszülői foglalkoztatási </a:t>
            </a:r>
            <a:r>
              <a:rPr lang="hu-HU" dirty="0" smtClean="0"/>
              <a:t>jogviszony (a </a:t>
            </a:r>
            <a:r>
              <a:rPr lang="hu-HU" dirty="0"/>
              <a:t>továbbiakban együtt: gyakorolható tevékenység) kivételével – kizárólag a Kormány által kijelölt szerv </a:t>
            </a:r>
            <a:r>
              <a:rPr lang="hu-HU" b="1" dirty="0" smtClean="0"/>
              <a:t>előzetes engedélyével</a:t>
            </a:r>
            <a:r>
              <a:rPr lang="hu-HU" dirty="0" smtClean="0"/>
              <a:t> </a:t>
            </a:r>
            <a:r>
              <a:rPr lang="hu-HU" dirty="0"/>
              <a:t>létesíthet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egészségügyi szolgálati jogviszonyban álló személy az </a:t>
            </a:r>
            <a:r>
              <a:rPr lang="hu-HU" b="1" dirty="0"/>
              <a:t>egészségügyi szolgálati jogviszony </a:t>
            </a:r>
            <a:r>
              <a:rPr lang="hu-HU" b="1" dirty="0" smtClean="0"/>
              <a:t>keretében</a:t>
            </a:r>
            <a:r>
              <a:rPr lang="hu-HU" dirty="0" smtClean="0"/>
              <a:t> – </a:t>
            </a:r>
            <a:r>
              <a:rPr lang="hu-HU" dirty="0"/>
              <a:t>az egészségügyről szóló 1997. évi CLIV. törvény (a továbbiakban: </a:t>
            </a:r>
            <a:r>
              <a:rPr lang="hu-HU" dirty="0" err="1"/>
              <a:t>Eütv</a:t>
            </a:r>
            <a:r>
              <a:rPr lang="hu-HU" dirty="0"/>
              <a:t>.) 3. § i) pontja szerinti sürgős szükség </a:t>
            </a:r>
            <a:r>
              <a:rPr lang="hu-HU" dirty="0" smtClean="0"/>
              <a:t>esetét és </a:t>
            </a:r>
            <a:r>
              <a:rPr lang="hu-HU" dirty="0"/>
              <a:t>a Kormány rendeletében meghatározott eseteket kivéve – </a:t>
            </a:r>
            <a:r>
              <a:rPr lang="hu-HU" b="1" dirty="0"/>
              <a:t>nem nyújthat </a:t>
            </a:r>
            <a:r>
              <a:rPr lang="hu-HU" dirty="0"/>
              <a:t>egészségügyi szolgáltatást </a:t>
            </a:r>
            <a:r>
              <a:rPr lang="hu-HU" b="1" dirty="0" smtClean="0"/>
              <a:t>ugyanazon személy </a:t>
            </a:r>
            <a:r>
              <a:rPr lang="hu-HU" dirty="0"/>
              <a:t>számára, akinek </a:t>
            </a:r>
            <a:r>
              <a:rPr lang="hu-HU" b="1" dirty="0"/>
              <a:t>más</a:t>
            </a:r>
            <a:r>
              <a:rPr lang="hu-HU" dirty="0"/>
              <a:t> – e törvény hatálya alá nem tartozó – </a:t>
            </a:r>
            <a:r>
              <a:rPr lang="hu-HU" b="1" dirty="0"/>
              <a:t>jogviszonyban</a:t>
            </a:r>
            <a:r>
              <a:rPr lang="hu-HU" dirty="0"/>
              <a:t> már ugyanazon </a:t>
            </a:r>
            <a:r>
              <a:rPr lang="hu-HU" dirty="0" smtClean="0"/>
              <a:t>betegség tekintetében </a:t>
            </a:r>
            <a:r>
              <a:rPr lang="hu-HU" dirty="0"/>
              <a:t>egészségügyi szolgáltatást nyújtott.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2/2021 OKFŐ utasítás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/>
              <a:t>Engedély nélkül végezhető tevékenység</a:t>
            </a:r>
            <a:r>
              <a:rPr lang="hu-HU" dirty="0" smtClean="0"/>
              <a:t>:</a:t>
            </a:r>
          </a:p>
          <a:p>
            <a:r>
              <a:rPr lang="hu-HU" dirty="0" smtClean="0"/>
              <a:t>Tudományos, oktatói, vizsgáztatói, művészeti, lektori, szerkesztői, jogi oltalom alá eső szellemi tevékenység, nevelőszülői jogviszony</a:t>
            </a:r>
          </a:p>
          <a:p>
            <a:r>
              <a:rPr lang="hu-HU" dirty="0" smtClean="0"/>
              <a:t>Kamarai tisztség viselése</a:t>
            </a:r>
          </a:p>
          <a:p>
            <a:pPr>
              <a:buNone/>
            </a:pPr>
            <a:r>
              <a:rPr lang="hu-HU" b="1" dirty="0" smtClean="0"/>
              <a:t>Engedélyezhető tevékenységek</a:t>
            </a:r>
            <a:r>
              <a:rPr lang="hu-HU" dirty="0" smtClean="0"/>
              <a:t>:</a:t>
            </a:r>
          </a:p>
          <a:p>
            <a:r>
              <a:rPr lang="hu-HU" dirty="0" smtClean="0"/>
              <a:t>Nem egészségügyi tevékenység</a:t>
            </a:r>
          </a:p>
          <a:p>
            <a:r>
              <a:rPr lang="hu-HU" dirty="0" smtClean="0"/>
              <a:t>Munkaidőt nem érintő egészségügyi tevékenység</a:t>
            </a:r>
          </a:p>
          <a:p>
            <a:pPr marL="0" indent="0">
              <a:buNone/>
            </a:pPr>
            <a:r>
              <a:rPr lang="hu-HU" b="1" dirty="0" smtClean="0"/>
              <a:t>Nem engedélyezhető tevékenység: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eü</a:t>
            </a:r>
            <a:r>
              <a:rPr lang="hu-HU" dirty="0" smtClean="0"/>
              <a:t>.-i jogviszony </a:t>
            </a:r>
            <a:r>
              <a:rPr lang="hu-HU" dirty="0" err="1" smtClean="0"/>
              <a:t>munkaidejét</a:t>
            </a:r>
            <a:r>
              <a:rPr lang="hu-HU" dirty="0" smtClean="0"/>
              <a:t> érintő tevékenység</a:t>
            </a:r>
          </a:p>
          <a:p>
            <a:r>
              <a:rPr lang="hu-HU" dirty="0" smtClean="0"/>
              <a:t>Személyes </a:t>
            </a:r>
            <a:r>
              <a:rPr lang="hu-HU" dirty="0" err="1" smtClean="0"/>
              <a:t>közreműködői</a:t>
            </a:r>
            <a:r>
              <a:rPr lang="hu-HU" dirty="0" smtClean="0"/>
              <a:t> jogviszony a munkáltatóval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5. § </a:t>
            </a:r>
            <a:r>
              <a:rPr lang="hu-HU" b="1" i="1" dirty="0"/>
              <a:t>[Munkaidő]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hu-HU" b="1" dirty="0" smtClean="0"/>
              <a:t>528/2020 (XI.28) Korm. </a:t>
            </a:r>
            <a:r>
              <a:rPr lang="hu-HU" b="1" dirty="0"/>
              <a:t>r</a:t>
            </a:r>
            <a:r>
              <a:rPr lang="hu-HU" b="1" dirty="0" smtClean="0"/>
              <a:t>end. 18</a:t>
            </a:r>
            <a:r>
              <a:rPr lang="hu-HU" b="1" dirty="0"/>
              <a:t>. § (1) A teljes napi munkaidőből 6 órát kell a munkavégzés helyén töltenie </a:t>
            </a:r>
          </a:p>
          <a:p>
            <a:pPr>
              <a:buNone/>
            </a:pPr>
            <a:r>
              <a:rPr lang="hu-HU" dirty="0"/>
              <a:t>a) </a:t>
            </a:r>
            <a:r>
              <a:rPr lang="hu-HU" dirty="0" err="1"/>
              <a:t>a</a:t>
            </a:r>
            <a:r>
              <a:rPr lang="hu-HU" dirty="0"/>
              <a:t> munkahelyén legalább napi 3 órán át sugárártalomnak kitett egészségügyi szolgálati jogviszonyban állónak, </a:t>
            </a:r>
          </a:p>
          <a:p>
            <a:pPr>
              <a:buNone/>
            </a:pPr>
            <a:r>
              <a:rPr lang="hu-HU" dirty="0"/>
              <a:t>b) szakorvosi rendelőintézetben a szakrendelést ellátó orvosnak, a fogászati alap- és szakellátás orvosának, az iskolaorvosnak, a fogásznak, továbbá a munkaképesség csökkenését véleményező bizottságok első- és másodfokú bizottsági orvosának, </a:t>
            </a:r>
          </a:p>
          <a:p>
            <a:pPr>
              <a:buNone/>
            </a:pPr>
            <a:r>
              <a:rPr lang="hu-HU" dirty="0"/>
              <a:t>c) bőr- és </a:t>
            </a:r>
            <a:r>
              <a:rPr lang="hu-HU" dirty="0" err="1"/>
              <a:t>nemibeteg-</a:t>
            </a:r>
            <a:r>
              <a:rPr lang="hu-HU" dirty="0"/>
              <a:t>, onkológiai, tüdőgyógyászati, pszichiátriai, </a:t>
            </a:r>
            <a:r>
              <a:rPr lang="hu-HU" dirty="0" err="1"/>
              <a:t>addiktológiai</a:t>
            </a:r>
            <a:r>
              <a:rPr lang="hu-HU" dirty="0"/>
              <a:t> gondozóban foglalkoztatott orvosnak, </a:t>
            </a:r>
          </a:p>
          <a:p>
            <a:pPr>
              <a:buNone/>
            </a:pPr>
            <a:r>
              <a:rPr lang="hu-HU" dirty="0"/>
              <a:t>d) a csecsemőosztály kondicionált részlegében gyermekápolói munkakörben foglalkoztatottnak, </a:t>
            </a:r>
          </a:p>
          <a:p>
            <a:pPr>
              <a:buNone/>
            </a:pPr>
            <a:r>
              <a:rPr lang="hu-HU" dirty="0"/>
              <a:t>e</a:t>
            </a:r>
            <a:r>
              <a:rPr lang="hu-HU" b="1" dirty="0"/>
              <a:t>) a gyógytornásznak, </a:t>
            </a:r>
            <a:r>
              <a:rPr lang="hu-HU" b="1" dirty="0" err="1"/>
              <a:t>gyógymasszőrnek</a:t>
            </a:r>
            <a:r>
              <a:rPr lang="hu-HU" b="1" dirty="0"/>
              <a:t>, ha kizárólag munkakörének megfelelő feladatot végez, </a:t>
            </a:r>
          </a:p>
          <a:p>
            <a:pPr>
              <a:buNone/>
            </a:pPr>
            <a:r>
              <a:rPr lang="hu-HU" dirty="0"/>
              <a:t>f ) a betegek, ápoltak oktatását, foglalkoztatását nem órarend szerint végző egészségügyi szolgálati jogviszonyban állónak. </a:t>
            </a:r>
          </a:p>
          <a:p>
            <a:pPr>
              <a:buNone/>
            </a:pPr>
            <a:r>
              <a:rPr lang="hu-HU" dirty="0"/>
              <a:t>(2) Az (1) bekezdésre tekintettel a teljes napi munkaidőből fennmaradó időt </a:t>
            </a:r>
            <a:r>
              <a:rPr lang="hu-HU" b="1" dirty="0"/>
              <a:t>a munkáltató által meghatározott helyen a szakmai kompetenciáinak bővítésével, adminisztrációs feladatok </a:t>
            </a:r>
            <a:r>
              <a:rPr lang="hu-HU" dirty="0"/>
              <a:t>ellátásával tölti az egészségügyi szolgálati jogviszonyban álló személy.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6. § </a:t>
            </a:r>
            <a:r>
              <a:rPr lang="hu-HU" b="1" i="1" dirty="0"/>
              <a:t>[Szabadság]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„E”, „F”, „G”, „H”, „I” és „J” fizetési osztályba sorolt egészségügyi dolgozó évi </a:t>
            </a:r>
            <a:r>
              <a:rPr lang="hu-HU" b="1" dirty="0"/>
              <a:t>huszonegy</a:t>
            </a:r>
            <a:r>
              <a:rPr lang="hu-HU" dirty="0"/>
              <a:t> </a:t>
            </a:r>
            <a:r>
              <a:rPr lang="hu-HU" dirty="0" smtClean="0"/>
              <a:t>munkanap</a:t>
            </a:r>
          </a:p>
          <a:p>
            <a:r>
              <a:rPr lang="hu-HU" dirty="0" smtClean="0"/>
              <a:t>p</a:t>
            </a:r>
            <a:r>
              <a:rPr lang="hu-HU" dirty="0" smtClean="0"/>
              <a:t>ótszabadság (évek után járó, gyerek után járó)</a:t>
            </a:r>
            <a:endParaRPr lang="hu-HU" dirty="0" smtClean="0"/>
          </a:p>
          <a:p>
            <a:r>
              <a:rPr lang="hu-HU" dirty="0"/>
              <a:t>vezetői munkakör betöltése esetén évi öt </a:t>
            </a:r>
            <a:r>
              <a:rPr lang="hu-HU" dirty="0" smtClean="0"/>
              <a:t>munkanap pótszabadság </a:t>
            </a:r>
            <a:r>
              <a:rPr lang="hu-HU" dirty="0"/>
              <a:t>illeti meg</a:t>
            </a:r>
            <a:r>
              <a:rPr lang="hu-HU" dirty="0" smtClean="0"/>
              <a:t>.</a:t>
            </a:r>
          </a:p>
          <a:p>
            <a:r>
              <a:rPr lang="hu-HU" dirty="0"/>
              <a:t>A szabadság nem halmozódhat. A szabadságot pénzben megváltani – a jogviszony megszűnésének kivételével </a:t>
            </a:r>
            <a:r>
              <a:rPr lang="hu-HU" dirty="0" smtClean="0"/>
              <a:t>– nem </a:t>
            </a:r>
            <a:r>
              <a:rPr lang="hu-HU" dirty="0"/>
              <a:t>lehet.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7. § </a:t>
            </a:r>
            <a:r>
              <a:rPr lang="hu-HU" b="1" i="1" dirty="0"/>
              <a:t>[Minősítés]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Az egészségügyi szolgáltatások minőségének biztosítása érdekében az egészségügyi szolgálati jogviszonyban </a:t>
            </a:r>
            <a:r>
              <a:rPr lang="hu-HU" dirty="0" smtClean="0"/>
              <a:t>álló személy </a:t>
            </a:r>
            <a:r>
              <a:rPr lang="hu-HU" dirty="0"/>
              <a:t>munkateljesítményét a munkáltató írásban értékeli (minősítés</a:t>
            </a:r>
            <a:r>
              <a:rPr lang="hu-HU" dirty="0" smtClean="0"/>
              <a:t>).</a:t>
            </a:r>
          </a:p>
          <a:p>
            <a:r>
              <a:rPr lang="hu-HU" dirty="0"/>
              <a:t>a munkáltató </a:t>
            </a:r>
            <a:r>
              <a:rPr lang="hu-HU" dirty="0" smtClean="0"/>
              <a:t>évente legalább </a:t>
            </a:r>
            <a:r>
              <a:rPr lang="hu-HU" dirty="0"/>
              <a:t>egyszer elvégzi</a:t>
            </a:r>
            <a:r>
              <a:rPr lang="hu-HU" dirty="0" smtClean="0"/>
              <a:t>.</a:t>
            </a:r>
          </a:p>
          <a:p>
            <a:r>
              <a:rPr lang="hu-HU" dirty="0"/>
              <a:t>illetménye az </a:t>
            </a:r>
            <a:r>
              <a:rPr lang="hu-HU" dirty="0" smtClean="0"/>
              <a:t>adott fizetési </a:t>
            </a:r>
            <a:r>
              <a:rPr lang="hu-HU" dirty="0"/>
              <a:t>fokozathoz tartozó összeghez képest legfeljebb 20%-kal növelhető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1595</Words>
  <Application>Microsoft Office PowerPoint</Application>
  <PresentationFormat>Diavetítés a képernyőre (4:3 oldalarány)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2020. évi C. törvény az egészségügyi szolgálati jogviszonyról M A G Y A R K Ö Z L Ö N Y • 2020. évi 224. szám (2020. október 14.) </vt:lpstr>
      <vt:lpstr>1.§ [a törvény hatálya ]</vt:lpstr>
      <vt:lpstr>2. § [Az egészségügyi szolgálati jogviszony létrehozása]</vt:lpstr>
      <vt:lpstr>4. § [Összeférhetetlenség]</vt:lpstr>
      <vt:lpstr>5. dia</vt:lpstr>
      <vt:lpstr>2/2021 OKFŐ utasítás</vt:lpstr>
      <vt:lpstr>5. § [Munkaidő]</vt:lpstr>
      <vt:lpstr>6. § [Szabadság]</vt:lpstr>
      <vt:lpstr>7. § [Minősítés]</vt:lpstr>
      <vt:lpstr>8. § [Illetmény]</vt:lpstr>
      <vt:lpstr>529/2020. (XI.28.)Korm. rend. 9.§</vt:lpstr>
      <vt:lpstr>9. § [Szolgálati elismerés]</vt:lpstr>
      <vt:lpstr>10. § [Illetményen kívüli juttatások]</vt:lpstr>
      <vt:lpstr>11. § [Munkaszerződéstől eltérő foglalkoztatás]</vt:lpstr>
      <vt:lpstr>12. § [Jogviszony megszüntetése] 13. § [Végkielégítés]</vt:lpstr>
      <vt:lpstr>528/2020. (XI.28.)Korm. rend. 29. §</vt:lpstr>
      <vt:lpstr>14. § [Az egészségügyi szolgálati jogviszonyban álló személyek nyilvántartása] 15. § [Munkaügyi kapcsolatok]</vt:lpstr>
      <vt:lpstr>16. § [Értelmező rendelkezések]</vt:lpstr>
      <vt:lpstr>19. § [Átmeneti rendelkezések]</vt:lpstr>
      <vt:lpstr>20. dia</vt:lpstr>
      <vt:lpstr>20. § [A Büntető Törvénykönyvről szóló 2012. évi C. törvény módosítása]</vt:lpstr>
      <vt:lpstr>21. § [Az egészségügyről szóló 1997. évi CLIV. törvény módosítása]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2020. évi C. törvény az egészségügyi szolgálati jogviszonyról</dc:title>
  <dc:creator>Windows-felhasználó</dc:creator>
  <cp:lastModifiedBy>Windows-felhasználó</cp:lastModifiedBy>
  <cp:revision>43</cp:revision>
  <dcterms:created xsi:type="dcterms:W3CDTF">2021-02-24T18:41:08Z</dcterms:created>
  <dcterms:modified xsi:type="dcterms:W3CDTF">2021-02-28T18:47:54Z</dcterms:modified>
</cp:coreProperties>
</file>